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75" d="100"/>
          <a:sy n="75" d="100"/>
        </p:scale>
        <p:origin x="-123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>
                <a:latin typeface="Aharoni" pitchFamily="2" charset="-79"/>
                <a:cs typeface="Aharoni" pitchFamily="2" charset="-79"/>
              </a:rPr>
              <a:t>Disorders of CHO </a:t>
            </a:r>
            <a:r>
              <a:rPr lang="en-US" dirty="0" err="1" smtClean="0">
                <a:latin typeface="Aharoni" pitchFamily="2" charset="-79"/>
                <a:cs typeface="Aharoni" pitchFamily="2" charset="-79"/>
              </a:rPr>
              <a:t>metabolim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 </a:t>
            </a:r>
            <a:endParaRPr lang="ar-IQ" dirty="0">
              <a:latin typeface="Aharoni" pitchFamily="2" charset="-79"/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Aharoni" pitchFamily="2" charset="-79"/>
                <a:cs typeface="Aharoni" pitchFamily="2" charset="-79"/>
              </a:rPr>
              <a:t>By </a:t>
            </a:r>
          </a:p>
          <a:p>
            <a:pPr algn="ctr"/>
            <a:r>
              <a:rPr lang="en-US" sz="3600" dirty="0" err="1" smtClean="0">
                <a:latin typeface="Aharoni" pitchFamily="2" charset="-79"/>
                <a:cs typeface="Aharoni" pitchFamily="2" charset="-79"/>
              </a:rPr>
              <a:t>Dr.Qutaiba</a:t>
            </a:r>
            <a:r>
              <a:rPr lang="en-US" sz="3600" dirty="0" smtClean="0">
                <a:latin typeface="Aharoni" pitchFamily="2" charset="-79"/>
                <a:cs typeface="Aharoni" pitchFamily="2" charset="-79"/>
              </a:rPr>
              <a:t> A. </a:t>
            </a:r>
            <a:r>
              <a:rPr lang="en-US" sz="3600" dirty="0" err="1" smtClean="0">
                <a:latin typeface="Aharoni" pitchFamily="2" charset="-79"/>
                <a:cs typeface="Aharoni" pitchFamily="2" charset="-79"/>
              </a:rPr>
              <a:t>Qasim</a:t>
            </a:r>
            <a:r>
              <a:rPr lang="en-US" sz="3600" dirty="0" smtClean="0">
                <a:latin typeface="Aharoni" pitchFamily="2" charset="-79"/>
                <a:cs typeface="Aharoni" pitchFamily="2" charset="-79"/>
              </a:rPr>
              <a:t> </a:t>
            </a:r>
          </a:p>
          <a:p>
            <a:pPr algn="ctr"/>
            <a:r>
              <a:rPr lang="en-US" sz="3600" dirty="0" err="1" smtClean="0">
                <a:latin typeface="Aharoni" pitchFamily="2" charset="-79"/>
                <a:cs typeface="Aharoni" pitchFamily="2" charset="-79"/>
              </a:rPr>
              <a:t>Ph.D</a:t>
            </a:r>
            <a:r>
              <a:rPr lang="en-US" sz="3600" dirty="0" smtClean="0">
                <a:latin typeface="Aharoni" pitchFamily="2" charset="-79"/>
                <a:cs typeface="Aharoni" pitchFamily="2" charset="-79"/>
              </a:rPr>
              <a:t> Clinical Biochemistry</a:t>
            </a:r>
          </a:p>
          <a:p>
            <a:pPr algn="ctr"/>
            <a:r>
              <a:rPr lang="en-US" sz="3600" dirty="0" smtClean="0">
                <a:latin typeface="Aharoni" pitchFamily="2" charset="-79"/>
                <a:cs typeface="Aharoni" pitchFamily="2" charset="-79"/>
              </a:rPr>
              <a:t>2020</a:t>
            </a:r>
            <a:endParaRPr lang="ar-IQ" sz="3600" dirty="0">
              <a:latin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Principles of treatment of diabetic coma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1-Hypoglycaemic coma needs prompt glucose replacement to avoid irreversible brain damage, for example 50 </a:t>
            </a:r>
            <a:r>
              <a:rPr lang="en-US" dirty="0" err="1" smtClean="0"/>
              <a:t>mL</a:t>
            </a:r>
            <a:r>
              <a:rPr lang="en-US" dirty="0" smtClean="0"/>
              <a:t> of 20 per cent glucose intravenously. If intravenous access is not an option, glucagon 1 mg can be given</a:t>
            </a:r>
          </a:p>
          <a:p>
            <a:pPr algn="l">
              <a:buNone/>
            </a:pPr>
            <a:r>
              <a:rPr lang="en-US" dirty="0" smtClean="0"/>
              <a:t>intramuscularly. Once the patient is awake, glucose containing drinks can be given.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Principles of treatment of diabetic coma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dirty="0" smtClean="0"/>
              <a:t>2-</a:t>
            </a:r>
            <a:r>
              <a:rPr lang="en-US" i="1" dirty="0" smtClean="0"/>
              <a:t>Diabetic </a:t>
            </a:r>
            <a:r>
              <a:rPr lang="en-US" i="1" dirty="0" err="1" smtClean="0"/>
              <a:t>ketoacidosis</a:t>
            </a:r>
            <a:r>
              <a:rPr lang="en-US" i="1" dirty="0" smtClean="0"/>
              <a:t> : </a:t>
            </a:r>
            <a:r>
              <a:rPr lang="en-US" dirty="0" smtClean="0"/>
              <a:t>Repletion of fluid and electrolytes should be vigorous. A 0.9 per cent normal saline solution should be administered. If the plasma glucose concentration is more than 20 </a:t>
            </a:r>
            <a:r>
              <a:rPr lang="en-US" dirty="0" err="1" smtClean="0"/>
              <a:t>mmol</a:t>
            </a:r>
            <a:r>
              <a:rPr lang="en-US" dirty="0" smtClean="0"/>
              <a:t>/L, 10 U soluble insulin should be given. If the metabolic acidosis is very severe (pH less than</a:t>
            </a:r>
          </a:p>
          <a:p>
            <a:pPr algn="l">
              <a:buNone/>
            </a:pPr>
            <a:r>
              <a:rPr lang="en-US" dirty="0" smtClean="0"/>
              <a:t>7.0), bicarbonate may be infused 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Investigation of suspected diabetes mellitus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Diabetes mellitus is confirmed if one of the following is present:</a:t>
            </a:r>
          </a:p>
          <a:p>
            <a:pPr algn="l">
              <a:buNone/>
            </a:pPr>
            <a:r>
              <a:rPr lang="en-US" dirty="0" smtClean="0"/>
              <a:t> a fasting venous plasma concentration of 7.0 </a:t>
            </a:r>
            <a:r>
              <a:rPr lang="en-US" dirty="0" err="1" smtClean="0"/>
              <a:t>mmol</a:t>
            </a:r>
            <a:r>
              <a:rPr lang="en-US" dirty="0" smtClean="0"/>
              <a:t>/L or more on two occasions or once with symptoms, or </a:t>
            </a:r>
          </a:p>
          <a:p>
            <a:pPr algn="l">
              <a:buNone/>
            </a:pPr>
            <a:r>
              <a:rPr lang="en-US" dirty="0" smtClean="0"/>
              <a:t> a random venous plasma concentration of</a:t>
            </a:r>
          </a:p>
          <a:p>
            <a:pPr algn="l">
              <a:buNone/>
            </a:pPr>
            <a:r>
              <a:rPr lang="en-US" dirty="0" smtClean="0"/>
              <a:t>11.1 </a:t>
            </a:r>
            <a:r>
              <a:rPr lang="en-US" dirty="0" err="1" smtClean="0"/>
              <a:t>mmol</a:t>
            </a:r>
            <a:r>
              <a:rPr lang="en-US" dirty="0" smtClean="0"/>
              <a:t>/L or more on two occasions or once with symptoms.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9144000" cy="637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HYPOGLYCAEMIA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if the plasma glucose concentration is less than 2.5 </a:t>
            </a:r>
            <a:r>
              <a:rPr lang="en-US" dirty="0" err="1" smtClean="0"/>
              <a:t>mmol</a:t>
            </a:r>
            <a:r>
              <a:rPr lang="en-US" dirty="0" smtClean="0"/>
              <a:t>/L in a specimen collected into a tube containing an inhibitor of </a:t>
            </a:r>
            <a:r>
              <a:rPr lang="en-US" dirty="0" err="1" smtClean="0"/>
              <a:t>glycolysis</a:t>
            </a:r>
            <a:r>
              <a:rPr lang="en-US" dirty="0" smtClean="0"/>
              <a:t>, for example fluoride oxalate.</a:t>
            </a:r>
          </a:p>
          <a:p>
            <a:pPr algn="l">
              <a:buNone/>
            </a:pPr>
            <a:r>
              <a:rPr lang="en-US" dirty="0" smtClean="0"/>
              <a:t>Blood</a:t>
            </a:r>
          </a:p>
          <a:p>
            <a:pPr algn="l">
              <a:buNone/>
            </a:pPr>
            <a:r>
              <a:rPr lang="en-US" dirty="0" smtClean="0"/>
              <a:t>cells continue to metabolize glucose in vitro, and low</a:t>
            </a:r>
          </a:p>
          <a:p>
            <a:pPr algn="l">
              <a:buNone/>
            </a:pPr>
            <a:r>
              <a:rPr lang="en-US" dirty="0" smtClean="0"/>
              <a:t>concentrations found in a specimen collected without</a:t>
            </a:r>
          </a:p>
          <a:p>
            <a:pPr algn="l">
              <a:buNone/>
            </a:pPr>
            <a:r>
              <a:rPr lang="en-US" dirty="0" smtClean="0"/>
              <a:t>such an inhibitor can be dangerously misleading</a:t>
            </a:r>
          </a:p>
          <a:p>
            <a:pPr algn="l">
              <a:buNone/>
            </a:pPr>
            <a:r>
              <a:rPr lang="en-US" dirty="0" smtClean="0"/>
              <a:t>(</a:t>
            </a:r>
            <a:r>
              <a:rPr lang="en-US" dirty="0" err="1" smtClean="0"/>
              <a:t>pseudohypoglycaemia</a:t>
            </a:r>
            <a:r>
              <a:rPr lang="en-US" dirty="0" smtClean="0"/>
              <a:t>).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285860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Hyperinsulinaemic</a:t>
            </a:r>
            <a:r>
              <a:rPr lang="en-US" b="1" dirty="0" smtClean="0"/>
              <a:t> </a:t>
            </a:r>
            <a:r>
              <a:rPr lang="en-US" b="1" dirty="0" err="1" smtClean="0"/>
              <a:t>hypoglycaemia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dirty="0" smtClean="0"/>
              <a:t>Inappropriately high insulin concentrations due to:</a:t>
            </a:r>
            <a:br>
              <a:rPr lang="en-US" dirty="0" smtClean="0"/>
            </a:br>
            <a:r>
              <a:rPr lang="en-US" dirty="0" smtClean="0"/>
              <a:t>Pancreatic </a:t>
            </a:r>
            <a:r>
              <a:rPr lang="en-US" dirty="0" err="1" smtClean="0"/>
              <a:t>tumour</a:t>
            </a:r>
            <a:r>
              <a:rPr lang="en-US" dirty="0" smtClean="0"/>
              <a:t> – </a:t>
            </a:r>
            <a:r>
              <a:rPr lang="en-US" dirty="0" err="1" smtClean="0"/>
              <a:t>insulinoma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Hyperplasia of the pancreatic islet cells</a:t>
            </a:r>
            <a:br>
              <a:rPr lang="en-US" dirty="0" smtClean="0"/>
            </a:br>
            <a:r>
              <a:rPr lang="en-US" dirty="0" smtClean="0"/>
              <a:t>Insulin receptor antibodies</a:t>
            </a:r>
            <a:br>
              <a:rPr lang="en-US" dirty="0" smtClean="0"/>
            </a:br>
            <a:r>
              <a:rPr lang="en-US" dirty="0" smtClean="0"/>
              <a:t>Autoimmune insulin syndrome</a:t>
            </a:r>
            <a:br>
              <a:rPr lang="en-US" dirty="0" smtClean="0"/>
            </a:br>
            <a:r>
              <a:rPr lang="en-US" dirty="0" smtClean="0"/>
              <a:t>Exogenous insulin</a:t>
            </a:r>
            <a:br>
              <a:rPr lang="en-US" dirty="0" smtClean="0"/>
            </a:br>
            <a:r>
              <a:rPr lang="en-US" dirty="0" err="1" smtClean="0"/>
              <a:t>Sulphonylureas</a:t>
            </a:r>
            <a:r>
              <a:rPr lang="en-US" dirty="0" smtClean="0"/>
              <a:t>, </a:t>
            </a:r>
            <a:r>
              <a:rPr lang="en-US" dirty="0" err="1" smtClean="0"/>
              <a:t>meglitinides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Hypoinsulinaemic</a:t>
            </a:r>
            <a:r>
              <a:rPr lang="en-US" b="1" dirty="0" smtClean="0"/>
              <a:t> </a:t>
            </a:r>
            <a:r>
              <a:rPr lang="en-US" b="1" dirty="0" err="1" smtClean="0"/>
              <a:t>hypoglycaemia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786346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1-Endocrine : </a:t>
            </a:r>
            <a:r>
              <a:rPr lang="en-US" dirty="0" err="1" smtClean="0"/>
              <a:t>Glucocorticoid</a:t>
            </a:r>
            <a:r>
              <a:rPr lang="en-US" dirty="0" smtClean="0"/>
              <a:t> deficiency/adrenal insufficiency , Severe hypothyroidism ,</a:t>
            </a:r>
            <a:r>
              <a:rPr lang="en-US" dirty="0" err="1" smtClean="0"/>
              <a:t>Hypopituitarism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2-organ failure : Severe liver disease , End-stage renal disease , Severe congestive cardiac failure</a:t>
            </a:r>
          </a:p>
          <a:p>
            <a:pPr algn="l">
              <a:buNone/>
            </a:pPr>
            <a:r>
              <a:rPr lang="en-US" dirty="0" smtClean="0"/>
              <a:t>3-Some non-pancreatic islet cell </a:t>
            </a:r>
            <a:r>
              <a:rPr lang="en-US" dirty="0" err="1" smtClean="0"/>
              <a:t>tumours</a:t>
            </a:r>
            <a:r>
              <a:rPr lang="en-US" dirty="0" smtClean="0"/>
              <a:t> Insulin-like growth factor (IGF)-2-secreting </a:t>
            </a:r>
            <a:r>
              <a:rPr lang="en-US" dirty="0" err="1" smtClean="0"/>
              <a:t>tumours</a:t>
            </a:r>
            <a:r>
              <a:rPr lang="en-US" dirty="0" smtClean="0"/>
              <a:t>, e.g. liver, adrenal, breast, </a:t>
            </a:r>
            <a:r>
              <a:rPr lang="en-US" dirty="0" err="1" smtClean="0"/>
              <a:t>Leukaemias</a:t>
            </a:r>
            <a:r>
              <a:rPr lang="en-US" dirty="0" smtClean="0"/>
              <a:t>, lymphomas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Reactive </a:t>
            </a:r>
            <a:r>
              <a:rPr lang="en-US" b="1" dirty="0" err="1" smtClean="0"/>
              <a:t>hypoglycaemia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Idiopathic</a:t>
            </a:r>
          </a:p>
          <a:p>
            <a:pPr algn="l">
              <a:buNone/>
            </a:pPr>
            <a:r>
              <a:rPr lang="en-US" dirty="0" smtClean="0"/>
              <a:t>Post-gastric surgery</a:t>
            </a:r>
          </a:p>
          <a:p>
            <a:pPr algn="l">
              <a:buNone/>
            </a:pPr>
            <a:r>
              <a:rPr lang="en-US" dirty="0" smtClean="0"/>
              <a:t>Alcohol induced</a:t>
            </a:r>
          </a:p>
          <a:p>
            <a:pPr algn="l">
              <a:buNone/>
            </a:pPr>
            <a:endParaRPr lang="en-US" dirty="0" smtClean="0"/>
          </a:p>
          <a:p>
            <a:pPr algn="l">
              <a:buNone/>
            </a:pPr>
            <a:r>
              <a:rPr lang="en-US" b="1" dirty="0" smtClean="0"/>
              <a:t>Miscellaneous causes</a:t>
            </a:r>
          </a:p>
          <a:p>
            <a:pPr algn="l">
              <a:buNone/>
            </a:pPr>
            <a:r>
              <a:rPr lang="en-US" dirty="0" smtClean="0"/>
              <a:t>Von </a:t>
            </a:r>
            <a:r>
              <a:rPr lang="en-US" dirty="0" err="1" smtClean="0"/>
              <a:t>Gierke’s</a:t>
            </a:r>
            <a:r>
              <a:rPr lang="en-US" dirty="0" smtClean="0"/>
              <a:t> disease (type 1 glycogen storage disease)</a:t>
            </a:r>
          </a:p>
          <a:p>
            <a:pPr algn="l">
              <a:buNone/>
            </a:pPr>
            <a:r>
              <a:rPr lang="en-US" dirty="0" smtClean="0"/>
              <a:t>Drugs, e.g. </a:t>
            </a:r>
            <a:r>
              <a:rPr lang="en-US" dirty="0" err="1" smtClean="0"/>
              <a:t>salicylates</a:t>
            </a:r>
            <a:r>
              <a:rPr lang="en-US" dirty="0" smtClean="0"/>
              <a:t>, quinine, haloperidol,</a:t>
            </a:r>
          </a:p>
          <a:p>
            <a:pPr algn="l">
              <a:buNone/>
            </a:pPr>
            <a:r>
              <a:rPr lang="en-US" dirty="0" err="1" smtClean="0"/>
              <a:t>pentamidine</a:t>
            </a:r>
            <a:r>
              <a:rPr lang="en-US" dirty="0" smtClean="0"/>
              <a:t>, </a:t>
            </a:r>
            <a:r>
              <a:rPr lang="en-US" dirty="0" err="1" smtClean="0"/>
              <a:t>sulphonamides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Subjects at risk of developing diabetes mellitus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dirty="0" smtClean="0"/>
              <a:t>1-strong family history of diabetes mellitus</a:t>
            </a:r>
          </a:p>
          <a:p>
            <a:pPr algn="l">
              <a:buNone/>
            </a:pPr>
            <a:r>
              <a:rPr lang="en-US" dirty="0" smtClean="0"/>
              <a:t>2-autoimmune disease</a:t>
            </a:r>
          </a:p>
          <a:p>
            <a:pPr algn="l">
              <a:buNone/>
            </a:pPr>
            <a:r>
              <a:rPr lang="en-US" dirty="0" smtClean="0"/>
              <a:t>3-obesity</a:t>
            </a:r>
          </a:p>
          <a:p>
            <a:pPr algn="l">
              <a:buNone/>
            </a:pPr>
            <a:r>
              <a:rPr lang="en-US" dirty="0" smtClean="0"/>
              <a:t>4-sedentary life style</a:t>
            </a:r>
          </a:p>
          <a:p>
            <a:pPr algn="l">
              <a:buNone/>
            </a:pPr>
            <a:r>
              <a:rPr lang="en-US" dirty="0" smtClean="0"/>
              <a:t>5-gestational diabetes</a:t>
            </a:r>
          </a:p>
          <a:p>
            <a:pPr algn="l">
              <a:buNone/>
            </a:pPr>
            <a:r>
              <a:rPr lang="en-US" dirty="0" smtClean="0"/>
              <a:t>6-prediabetes</a:t>
            </a:r>
          </a:p>
          <a:p>
            <a:pPr algn="l">
              <a:buNone/>
            </a:pPr>
            <a:r>
              <a:rPr lang="en-US" dirty="0" smtClean="0"/>
              <a:t>7-Age over 45 years</a:t>
            </a:r>
          </a:p>
          <a:p>
            <a:pPr algn="l">
              <a:buNone/>
            </a:pPr>
            <a:r>
              <a:rPr lang="en-US" dirty="0" smtClean="0"/>
              <a:t>8-stress</a:t>
            </a:r>
          </a:p>
          <a:p>
            <a:pPr algn="l">
              <a:buNone/>
            </a:pP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071546"/>
            <a:ext cx="8229600" cy="4143404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END OF LECTURE</a:t>
            </a:r>
            <a:br>
              <a:rPr lang="en-US" sz="5400" b="1" dirty="0" smtClean="0"/>
            </a:b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/>
              <a:t>THANKS FOR LISTENING </a:t>
            </a:r>
            <a:endParaRPr lang="ar-IQ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Metabolic features of diabetes mellitus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Patients with type 1 diabetes tend to be diagnosed before the age of 40 years, are usually lean and have experienced weight loss at the time of presentation. They may present with diabetic </a:t>
            </a:r>
            <a:r>
              <a:rPr lang="en-US" dirty="0" err="1" smtClean="0"/>
              <a:t>ketoacidosis</a:t>
            </a:r>
            <a:r>
              <a:rPr lang="en-US" dirty="0" smtClean="0"/>
              <a:t>. Conversely, patients with type 2 diabetes often present later, usually after the age of 40 years, and are often overweight or obese.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Long-term effects of diabetes mellitus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1-Macrovascular disease due to abnormalities of</a:t>
            </a:r>
          </a:p>
          <a:p>
            <a:pPr algn="l">
              <a:buNone/>
            </a:pPr>
            <a:r>
              <a:rPr lang="en-US" dirty="0" smtClean="0"/>
              <a:t>large vessels may present as coronary artery, </a:t>
            </a:r>
            <a:r>
              <a:rPr lang="en-US" dirty="0" err="1" smtClean="0"/>
              <a:t>cerebrovascular</a:t>
            </a:r>
            <a:r>
              <a:rPr lang="en-US" dirty="0" smtClean="0"/>
              <a:t> or peripheral vascular insufficiency. The condition is probably related to alterations in lipid metabolism and associated hypertension. The most common cause of death is cardiovascular disease, including myocardial infarction.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Long-term effects of diabetes mellitus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dirty="0" smtClean="0"/>
              <a:t>2-Microvascular disease due to abnormalities of small blood vessels particularly affects the retina (diabetic retinopathy) and the kidney (nephropathy); both may be related to inadequate glucose control.</a:t>
            </a:r>
          </a:p>
          <a:p>
            <a:pPr algn="l">
              <a:buNone/>
            </a:pPr>
            <a:r>
              <a:rPr lang="en-US" dirty="0" smtClean="0"/>
              <a:t>3-Infections</a:t>
            </a:r>
          </a:p>
          <a:p>
            <a:pPr algn="l">
              <a:buNone/>
            </a:pPr>
            <a:r>
              <a:rPr lang="en-US" dirty="0" smtClean="0"/>
              <a:t>4-Diabetic ulcers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Monitoring of diabetes mellitus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i="1" dirty="0" smtClean="0"/>
              <a:t>1-Glycosuria  </a:t>
            </a:r>
          </a:p>
          <a:p>
            <a:pPr algn="l">
              <a:buNone/>
            </a:pPr>
            <a:r>
              <a:rPr lang="en-US" i="1" dirty="0" smtClean="0"/>
              <a:t>2-Blood glucose</a:t>
            </a:r>
          </a:p>
          <a:p>
            <a:pPr algn="l">
              <a:buNone/>
            </a:pPr>
            <a:r>
              <a:rPr lang="en-US" i="1" dirty="0" smtClean="0"/>
              <a:t>3-</a:t>
            </a:r>
            <a:r>
              <a:rPr lang="en-US" dirty="0" smtClean="0"/>
              <a:t>Glycated </a:t>
            </a:r>
            <a:r>
              <a:rPr lang="en-US" dirty="0" err="1" smtClean="0"/>
              <a:t>haemoglobin</a:t>
            </a:r>
            <a:r>
              <a:rPr lang="en-US" dirty="0" smtClean="0"/>
              <a:t> (HbA1c) gives a retrospective assessment of the mean plasma glucose concentration during the preceding 6–8 weeks.</a:t>
            </a:r>
          </a:p>
          <a:p>
            <a:pPr algn="l">
              <a:buNone/>
            </a:pPr>
            <a:r>
              <a:rPr lang="en-US" dirty="0" smtClean="0"/>
              <a:t>4-</a:t>
            </a:r>
            <a:r>
              <a:rPr lang="en-US" i="1" dirty="0" smtClean="0"/>
              <a:t>Fructosamine </a:t>
            </a:r>
            <a:r>
              <a:rPr lang="en-US" dirty="0" smtClean="0"/>
              <a:t>assess glucose control over a shorter time course than that of HbA1c (about 2–4 weeks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Monitoring of diabetes mellitus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dirty="0" smtClean="0"/>
              <a:t>5-</a:t>
            </a:r>
            <a:r>
              <a:rPr lang="en-US" i="1" dirty="0" smtClean="0"/>
              <a:t>Blood </a:t>
            </a:r>
            <a:r>
              <a:rPr lang="en-US" i="1" dirty="0" err="1" smtClean="0"/>
              <a:t>ketones</a:t>
            </a: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6-Urinary albumin</a:t>
            </a:r>
          </a:p>
          <a:p>
            <a:pPr algn="l">
              <a:buNone/>
            </a:pP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Acute metabolic complications of diabetes mellitus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dirty="0" smtClean="0"/>
              <a:t>1-</a:t>
            </a:r>
            <a:r>
              <a:rPr lang="en-US" i="1" dirty="0" smtClean="0"/>
              <a:t>Hypoglycaemia</a:t>
            </a:r>
          </a:p>
          <a:p>
            <a:pPr algn="l">
              <a:buNone/>
            </a:pPr>
            <a:r>
              <a:rPr lang="en-US" i="1" dirty="0" smtClean="0"/>
              <a:t>2-Diabetic </a:t>
            </a:r>
            <a:r>
              <a:rPr lang="en-US" i="1" dirty="0" err="1" smtClean="0"/>
              <a:t>ketoacidosis</a:t>
            </a: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3-Hyperosmolal non-</a:t>
            </a:r>
            <a:r>
              <a:rPr lang="en-US" i="1" dirty="0" err="1" smtClean="0"/>
              <a:t>ketotic</a:t>
            </a:r>
            <a:r>
              <a:rPr lang="en-US" i="1" dirty="0" smtClean="0"/>
              <a:t> coma(HONK)</a:t>
            </a:r>
          </a:p>
          <a:p>
            <a:pPr algn="l">
              <a:buNone/>
            </a:pPr>
            <a:r>
              <a:rPr lang="en-US" i="1" dirty="0" smtClean="0"/>
              <a:t>4-Lactic acidosis</a:t>
            </a:r>
          </a:p>
          <a:p>
            <a:pPr algn="l">
              <a:buNone/>
            </a:pP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400050"/>
            <a:ext cx="9143999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827</TotalTime>
  <Words>602</Words>
  <Application>Microsoft Office PowerPoint</Application>
  <PresentationFormat>On-screen Show (4:3)</PresentationFormat>
  <Paragraphs>70</Paragraphs>
  <Slides>20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تدفق</vt:lpstr>
      <vt:lpstr>Disorders of CHO metabolim </vt:lpstr>
      <vt:lpstr>Subjects at risk of developing diabetes mellitus</vt:lpstr>
      <vt:lpstr>Metabolic features of diabetes mellitus</vt:lpstr>
      <vt:lpstr>Long-term effects of diabetes mellitus</vt:lpstr>
      <vt:lpstr>Long-term effects of diabetes mellitus</vt:lpstr>
      <vt:lpstr>Monitoring of diabetes mellitus</vt:lpstr>
      <vt:lpstr>Monitoring of diabetes mellitus</vt:lpstr>
      <vt:lpstr>Acute metabolic complications of diabetes mellitus</vt:lpstr>
      <vt:lpstr>PowerPoint Presentation</vt:lpstr>
      <vt:lpstr>Principles of treatment of diabetic coma</vt:lpstr>
      <vt:lpstr>Principles of treatment of diabetic coma</vt:lpstr>
      <vt:lpstr>Investigation of suspected diabetes mellitus</vt:lpstr>
      <vt:lpstr>PowerPoint Presentation</vt:lpstr>
      <vt:lpstr>HYPOGLYCAEMIA</vt:lpstr>
      <vt:lpstr>Hyperinsulinaemic hypoglycaemia </vt:lpstr>
      <vt:lpstr>Hypoinsulinaemic hypoglycaemia</vt:lpstr>
      <vt:lpstr>Reactive hypoglycaemia</vt:lpstr>
      <vt:lpstr>PowerPoint Presentation</vt:lpstr>
      <vt:lpstr>PowerPoint Presentation</vt:lpstr>
      <vt:lpstr>END OF LECTURE  THANKS FOR LISTENING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Disorders of CHO metabolim </dc:title>
  <dc:creator>alshaarqa</dc:creator>
  <cp:lastModifiedBy>Maher</cp:lastModifiedBy>
  <cp:revision>91</cp:revision>
  <dcterms:created xsi:type="dcterms:W3CDTF">2017-10-08T21:01:24Z</dcterms:created>
  <dcterms:modified xsi:type="dcterms:W3CDTF">2020-03-16T05:29:05Z</dcterms:modified>
</cp:coreProperties>
</file>